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sldIdLst>
    <p:sldId id="258" r:id="rId5"/>
    <p:sldId id="260" r:id="rId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139D"/>
    <a:srgbClr val="1717BF"/>
    <a:srgbClr val="610BD3"/>
    <a:srgbClr val="170E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114" d="100"/>
          <a:sy n="114" d="100"/>
        </p:scale>
        <p:origin x="12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38C207C-DF17-49C8-BCF8-9C005C3E4FCC}" type="datetimeFigureOut">
              <a:rPr kumimoji="1" lang="ja-JP" altLang="en-US" smtClean="0"/>
              <a:t>2023/3/29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2479506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8C207C-DF17-49C8-BCF8-9C005C3E4FCC}" type="datetimeFigureOut">
              <a:rPr kumimoji="1" lang="ja-JP" altLang="en-US" smtClean="0"/>
              <a:t>2023/3/29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3536312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8C207C-DF17-49C8-BCF8-9C005C3E4FCC}" type="datetimeFigureOut">
              <a:rPr kumimoji="1" lang="ja-JP" altLang="en-US" smtClean="0"/>
              <a:t>2023/3/29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1990957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8C207C-DF17-49C8-BCF8-9C005C3E4FCC}" type="datetimeFigureOut">
              <a:rPr kumimoji="1" lang="ja-JP" altLang="en-US" smtClean="0"/>
              <a:t>2023/3/29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3342689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38C207C-DF17-49C8-BCF8-9C005C3E4FCC}" type="datetimeFigureOut">
              <a:rPr kumimoji="1" lang="ja-JP" altLang="en-US" smtClean="0"/>
              <a:t>2023/3/29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3487816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38C207C-DF17-49C8-BCF8-9C005C3E4FCC}" type="datetimeFigureOut">
              <a:rPr kumimoji="1" lang="ja-JP" altLang="en-US" smtClean="0"/>
              <a:t>2023/3/29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3212371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38C207C-DF17-49C8-BCF8-9C005C3E4FCC}" type="datetimeFigureOut">
              <a:rPr kumimoji="1" lang="ja-JP" altLang="en-US" smtClean="0"/>
              <a:t>2023/3/29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242224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38C207C-DF17-49C8-BCF8-9C005C3E4FCC}" type="datetimeFigureOut">
              <a:rPr kumimoji="1" lang="ja-JP" altLang="en-US" smtClean="0"/>
              <a:t>2023/3/29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2411620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8C207C-DF17-49C8-BCF8-9C005C3E4FCC}" type="datetimeFigureOut">
              <a:rPr kumimoji="1" lang="ja-JP" altLang="en-US" smtClean="0"/>
              <a:t>2023/3/29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1966417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38C207C-DF17-49C8-BCF8-9C005C3E4FCC}" type="datetimeFigureOut">
              <a:rPr kumimoji="1" lang="ja-JP" altLang="en-US" smtClean="0"/>
              <a:t>2023/3/29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3804681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38C207C-DF17-49C8-BCF8-9C005C3E4FCC}" type="datetimeFigureOut">
              <a:rPr kumimoji="1" lang="ja-JP" altLang="en-US" smtClean="0"/>
              <a:t>2023/3/29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3128125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8C207C-DF17-49C8-BCF8-9C005C3E4FCC}" type="datetimeFigureOut">
              <a:rPr kumimoji="1" lang="ja-JP" altLang="en-US" smtClean="0"/>
              <a:t>2023/3/29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415F9-25F1-4E64-9FFD-972882B3BDF3}" type="slidenum">
              <a:rPr kumimoji="1" lang="ja-JP" altLang="en-US" smtClean="0"/>
              <a:t>‹#›</a:t>
            </a:fld>
            <a:endParaRPr kumimoji="1" lang="ja-JP" altLang="en-US"/>
          </a:p>
        </p:txBody>
      </p:sp>
    </p:spTree>
    <p:extLst>
      <p:ext uri="{BB962C8B-B14F-4D97-AF65-F5344CB8AC3E}">
        <p14:creationId xmlns:p14="http://schemas.microsoft.com/office/powerpoint/2010/main" val="69697494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5D35168-19DF-0436-DF99-C8054A0E0C17}"/>
              </a:ext>
            </a:extLst>
          </p:cNvPr>
          <p:cNvSpPr txBox="1"/>
          <p:nvPr/>
        </p:nvSpPr>
        <p:spPr>
          <a:xfrm>
            <a:off x="0" y="459928"/>
            <a:ext cx="9906000" cy="819314"/>
          </a:xfrm>
          <a:prstGeom prst="rect">
            <a:avLst/>
          </a:prstGeom>
          <a:solidFill>
            <a:schemeClr val="accent1"/>
          </a:solidFill>
          <a:ln>
            <a:solidFill>
              <a:schemeClr val="accent1"/>
            </a:solidFill>
          </a:ln>
        </p:spPr>
        <p:txBody>
          <a:bodyPr wrap="square" rtlCol="0" anchor="ctr">
            <a:noAutofit/>
          </a:bodyPr>
          <a:lstStyle/>
          <a:p>
            <a:pPr algn="ctr"/>
            <a:r>
              <a:rPr kumimoji="1" lang="zh-CN" altLang="en-US" b="1" dirty="0">
                <a:solidFill>
                  <a:schemeClr val="bg1"/>
                </a:solidFill>
              </a:rPr>
              <a:t>〇〇〇〇〇株式会社</a:t>
            </a:r>
          </a:p>
        </p:txBody>
      </p:sp>
      <p:sp>
        <p:nvSpPr>
          <p:cNvPr id="3" name="テキスト ボックス 2">
            <a:extLst>
              <a:ext uri="{FF2B5EF4-FFF2-40B4-BE49-F238E27FC236}">
                <a16:creationId xmlns:a16="http://schemas.microsoft.com/office/drawing/2014/main" id="{1AC6C251-C932-EF1B-B502-A421E40FED9F}"/>
              </a:ext>
            </a:extLst>
          </p:cNvPr>
          <p:cNvSpPr txBox="1"/>
          <p:nvPr/>
        </p:nvSpPr>
        <p:spPr>
          <a:xfrm>
            <a:off x="2725099" y="128307"/>
            <a:ext cx="5125672" cy="230832"/>
          </a:xfrm>
          <a:prstGeom prst="rect">
            <a:avLst/>
          </a:prstGeom>
          <a:noFill/>
        </p:spPr>
        <p:txBody>
          <a:bodyPr wrap="square" rtlCol="0">
            <a:spAutoFit/>
          </a:bodyPr>
          <a:lstStyle/>
          <a:p>
            <a:r>
              <a:rPr kumimoji="1" lang="ja-JP" altLang="en-US" sz="900" dirty="0">
                <a:solidFill>
                  <a:sysClr val="windowText" lastClr="000000"/>
                </a:solidFill>
              </a:rPr>
              <a:t>新興国</a:t>
            </a:r>
            <a:r>
              <a:rPr kumimoji="1" lang="en-US" altLang="ja-JP" sz="900" dirty="0">
                <a:solidFill>
                  <a:sysClr val="windowText" lastClr="000000"/>
                </a:solidFill>
              </a:rPr>
              <a:t>DX</a:t>
            </a:r>
            <a:r>
              <a:rPr kumimoji="1" lang="ja-JP" altLang="en-US" sz="900" dirty="0">
                <a:solidFill>
                  <a:sysClr val="windowText" lastClr="000000"/>
                </a:solidFill>
              </a:rPr>
              <a:t>等新規事業創造推進支援事業費補助金（インド太平洋地域ビジネス共創促進事業費）</a:t>
            </a:r>
          </a:p>
        </p:txBody>
      </p:sp>
      <p:sp>
        <p:nvSpPr>
          <p:cNvPr id="4" name="テキスト ボックス 3">
            <a:extLst>
              <a:ext uri="{FF2B5EF4-FFF2-40B4-BE49-F238E27FC236}">
                <a16:creationId xmlns:a16="http://schemas.microsoft.com/office/drawing/2014/main" id="{AFF0802B-ABC7-0D87-4A67-9B1E93681BEF}"/>
              </a:ext>
            </a:extLst>
          </p:cNvPr>
          <p:cNvSpPr txBox="1"/>
          <p:nvPr/>
        </p:nvSpPr>
        <p:spPr>
          <a:xfrm>
            <a:off x="8363824" y="86830"/>
            <a:ext cx="1410749" cy="246221"/>
          </a:xfrm>
          <a:prstGeom prst="rect">
            <a:avLst/>
          </a:prstGeom>
          <a:noFill/>
        </p:spPr>
        <p:txBody>
          <a:bodyPr wrap="square" rtlCol="0">
            <a:spAutoFit/>
          </a:bodyPr>
          <a:lstStyle/>
          <a:p>
            <a:r>
              <a:rPr kumimoji="1" lang="ja-JP" altLang="en-US" sz="1000" dirty="0"/>
              <a:t>直接補助事業者ロゴ</a:t>
            </a:r>
          </a:p>
        </p:txBody>
      </p:sp>
      <p:sp>
        <p:nvSpPr>
          <p:cNvPr id="5" name="テキスト ボックス 4">
            <a:extLst>
              <a:ext uri="{FF2B5EF4-FFF2-40B4-BE49-F238E27FC236}">
                <a16:creationId xmlns:a16="http://schemas.microsoft.com/office/drawing/2014/main" id="{A0DBABED-DA16-907D-6547-D40949890C3F}"/>
              </a:ext>
            </a:extLst>
          </p:cNvPr>
          <p:cNvSpPr txBox="1"/>
          <p:nvPr/>
        </p:nvSpPr>
        <p:spPr>
          <a:xfrm>
            <a:off x="640644" y="1382889"/>
            <a:ext cx="3002844"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企業ロゴ</a:t>
            </a:r>
            <a:r>
              <a:rPr kumimoji="1" lang="ja-JP" altLang="en-US" dirty="0"/>
              <a:t>　　　　　　　　　　　　　　　　　　　　　　　</a:t>
            </a:r>
            <a:endParaRPr kumimoji="1" lang="en-US" altLang="ja-JP" dirty="0"/>
          </a:p>
        </p:txBody>
      </p:sp>
      <p:sp>
        <p:nvSpPr>
          <p:cNvPr id="6" name="テキスト ボックス 5">
            <a:extLst>
              <a:ext uri="{FF2B5EF4-FFF2-40B4-BE49-F238E27FC236}">
                <a16:creationId xmlns:a16="http://schemas.microsoft.com/office/drawing/2014/main" id="{E3F0A9E5-16F1-0EF2-52B4-CB8FE930B453}"/>
              </a:ext>
            </a:extLst>
          </p:cNvPr>
          <p:cNvSpPr txBox="1"/>
          <p:nvPr/>
        </p:nvSpPr>
        <p:spPr>
          <a:xfrm>
            <a:off x="640645" y="1989161"/>
            <a:ext cx="2980267"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https://</a:t>
            </a:r>
            <a:endParaRPr kumimoji="1" lang="ja-JP" altLang="en-US" sz="14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B75A7086-4070-5D4D-3A40-6A8A0B743A86}"/>
              </a:ext>
            </a:extLst>
          </p:cNvPr>
          <p:cNvSpPr txBox="1"/>
          <p:nvPr/>
        </p:nvSpPr>
        <p:spPr>
          <a:xfrm>
            <a:off x="4727379" y="1297131"/>
            <a:ext cx="4459111" cy="95410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□所在地：</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□従業員：</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□会社設立年（西暦）：</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□事業内容：</a:t>
            </a:r>
          </a:p>
        </p:txBody>
      </p:sp>
      <p:sp>
        <p:nvSpPr>
          <p:cNvPr id="8" name="テキスト ボックス 7">
            <a:extLst>
              <a:ext uri="{FF2B5EF4-FFF2-40B4-BE49-F238E27FC236}">
                <a16:creationId xmlns:a16="http://schemas.microsoft.com/office/drawing/2014/main" id="{DA009364-C232-8529-F1AB-0CC9F66274B4}"/>
              </a:ext>
            </a:extLst>
          </p:cNvPr>
          <p:cNvSpPr txBox="1"/>
          <p:nvPr/>
        </p:nvSpPr>
        <p:spPr>
          <a:xfrm>
            <a:off x="476901" y="2611122"/>
            <a:ext cx="4168716"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1600" dirty="0">
                <a:solidFill>
                  <a:schemeClr val="bg1"/>
                </a:solidFill>
                <a:latin typeface="游ゴシック Medium" panose="020B0500000000000000" pitchFamily="50" charset="-128"/>
                <a:ea typeface="游ゴシック Medium" panose="020B0500000000000000" pitchFamily="50" charset="-128"/>
                <a:cs typeface="Arial" charset="0"/>
              </a:rPr>
              <a:t>事業名</a:t>
            </a:r>
            <a:endParaRPr lang="en-US" altLang="ja-JP" sz="1600" dirty="0">
              <a:solidFill>
                <a:schemeClr val="bg1"/>
              </a:solidFill>
              <a:latin typeface="游ゴシック Medium" panose="020B0500000000000000" pitchFamily="50" charset="-128"/>
              <a:ea typeface="游ゴシック Medium" panose="020B0500000000000000" pitchFamily="50" charset="-128"/>
              <a:cs typeface="Arial" charset="0"/>
            </a:endParaRPr>
          </a:p>
        </p:txBody>
      </p:sp>
      <p:cxnSp>
        <p:nvCxnSpPr>
          <p:cNvPr id="9" name="直線コネクタ 8">
            <a:extLst>
              <a:ext uri="{FF2B5EF4-FFF2-40B4-BE49-F238E27FC236}">
                <a16:creationId xmlns:a16="http://schemas.microsoft.com/office/drawing/2014/main" id="{6E3BBC86-BCE4-10AA-74DC-FDD9E4239233}"/>
              </a:ext>
            </a:extLst>
          </p:cNvPr>
          <p:cNvCxnSpPr/>
          <p:nvPr/>
        </p:nvCxnSpPr>
        <p:spPr bwMode="auto">
          <a:xfrm>
            <a:off x="4921872" y="2892506"/>
            <a:ext cx="0" cy="3914207"/>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10" name="テキスト ボックス 9">
            <a:extLst>
              <a:ext uri="{FF2B5EF4-FFF2-40B4-BE49-F238E27FC236}">
                <a16:creationId xmlns:a16="http://schemas.microsoft.com/office/drawing/2014/main" id="{2C527FF3-E3E7-E3A3-0CF0-B132EE43AD56}"/>
              </a:ext>
            </a:extLst>
          </p:cNvPr>
          <p:cNvSpPr txBox="1"/>
          <p:nvPr/>
        </p:nvSpPr>
        <p:spPr>
          <a:xfrm>
            <a:off x="465611" y="3765586"/>
            <a:ext cx="4168716"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1600" dirty="0">
                <a:solidFill>
                  <a:schemeClr val="bg1"/>
                </a:solidFill>
                <a:latin typeface="游ゴシック Medium" panose="020B0500000000000000" pitchFamily="50" charset="-128"/>
                <a:ea typeface="游ゴシック Medium" panose="020B0500000000000000" pitchFamily="50" charset="-128"/>
                <a:cs typeface="Arial" charset="0"/>
              </a:rPr>
              <a:t>新興国企業等との協力・連携</a:t>
            </a:r>
            <a:endParaRPr lang="en-US" altLang="ja-JP" sz="1600" dirty="0">
              <a:solidFill>
                <a:schemeClr val="bg1"/>
              </a:solidFill>
              <a:latin typeface="游ゴシック Medium" panose="020B0500000000000000" pitchFamily="50" charset="-128"/>
              <a:ea typeface="游ゴシック Medium" panose="020B0500000000000000" pitchFamily="50" charset="-128"/>
              <a:cs typeface="Arial" charset="0"/>
            </a:endParaRPr>
          </a:p>
        </p:txBody>
      </p:sp>
      <p:sp>
        <p:nvSpPr>
          <p:cNvPr id="11" name="テキスト ボックス 10">
            <a:extLst>
              <a:ext uri="{FF2B5EF4-FFF2-40B4-BE49-F238E27FC236}">
                <a16:creationId xmlns:a16="http://schemas.microsoft.com/office/drawing/2014/main" id="{27C92CF7-5CA8-A32E-61A3-8F2F179FE87F}"/>
              </a:ext>
            </a:extLst>
          </p:cNvPr>
          <p:cNvSpPr txBox="1"/>
          <p:nvPr/>
        </p:nvSpPr>
        <p:spPr>
          <a:xfrm>
            <a:off x="5080044" y="2602546"/>
            <a:ext cx="4106443"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1600" dirty="0">
                <a:solidFill>
                  <a:schemeClr val="bg1"/>
                </a:solidFill>
                <a:latin typeface="游ゴシック Medium" panose="020B0500000000000000" pitchFamily="50" charset="-128"/>
                <a:ea typeface="游ゴシック Medium" panose="020B0500000000000000" pitchFamily="50" charset="-128"/>
                <a:cs typeface="Arial" charset="0"/>
              </a:rPr>
              <a:t>現地の経済・社会課題</a:t>
            </a:r>
            <a:endParaRPr lang="en-US" altLang="ja-JP" sz="1600" dirty="0">
              <a:solidFill>
                <a:schemeClr val="bg1"/>
              </a:solidFill>
              <a:latin typeface="游ゴシック Medium" panose="020B0500000000000000" pitchFamily="50" charset="-128"/>
              <a:ea typeface="游ゴシック Medium" panose="020B0500000000000000" pitchFamily="50" charset="-128"/>
              <a:cs typeface="Arial" charset="0"/>
            </a:endParaRPr>
          </a:p>
        </p:txBody>
      </p:sp>
      <p:sp>
        <p:nvSpPr>
          <p:cNvPr id="12" name="テキスト ボックス 11">
            <a:extLst>
              <a:ext uri="{FF2B5EF4-FFF2-40B4-BE49-F238E27FC236}">
                <a16:creationId xmlns:a16="http://schemas.microsoft.com/office/drawing/2014/main" id="{E6BA94C4-EEC5-F2A4-2148-4DEEABB1ABF4}"/>
              </a:ext>
            </a:extLst>
          </p:cNvPr>
          <p:cNvSpPr txBox="1"/>
          <p:nvPr/>
        </p:nvSpPr>
        <p:spPr>
          <a:xfrm>
            <a:off x="5080045" y="4037940"/>
            <a:ext cx="4106443"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1600" dirty="0">
                <a:solidFill>
                  <a:schemeClr val="bg1"/>
                </a:solidFill>
                <a:latin typeface="游ゴシック Medium" panose="020B0500000000000000" pitchFamily="50" charset="-128"/>
                <a:ea typeface="游ゴシック Medium" panose="020B0500000000000000" pitchFamily="50" charset="-128"/>
                <a:cs typeface="Arial" charset="0"/>
              </a:rPr>
              <a:t>実証手法とその内容</a:t>
            </a:r>
            <a:endParaRPr lang="en-US" altLang="ja-JP" sz="1600" dirty="0">
              <a:solidFill>
                <a:schemeClr val="bg1"/>
              </a:solidFill>
              <a:latin typeface="游ゴシック Medium" panose="020B0500000000000000" pitchFamily="50" charset="-128"/>
              <a:ea typeface="游ゴシック Medium" panose="020B0500000000000000" pitchFamily="50" charset="-128"/>
              <a:cs typeface="Arial" charset="0"/>
            </a:endParaRPr>
          </a:p>
        </p:txBody>
      </p:sp>
      <p:sp>
        <p:nvSpPr>
          <p:cNvPr id="13" name="テキスト ボックス 12">
            <a:extLst>
              <a:ext uri="{FF2B5EF4-FFF2-40B4-BE49-F238E27FC236}">
                <a16:creationId xmlns:a16="http://schemas.microsoft.com/office/drawing/2014/main" id="{3F74F72A-174E-2016-612D-1BF0D50AB13C}"/>
              </a:ext>
            </a:extLst>
          </p:cNvPr>
          <p:cNvSpPr txBox="1"/>
          <p:nvPr/>
        </p:nvSpPr>
        <p:spPr>
          <a:xfrm>
            <a:off x="435351" y="3095264"/>
            <a:ext cx="4444969" cy="307777"/>
          </a:xfrm>
          <a:prstGeom prst="rect">
            <a:avLst/>
          </a:prstGeom>
          <a:noFill/>
        </p:spPr>
        <p:txBody>
          <a:bodyPr wrap="square" lIns="91440" tIns="45720" rIns="91440" bIns="45720" rtlCol="0" anchor="t">
            <a:spAutoFit/>
          </a:bodyPr>
          <a:lstStyle/>
          <a:p>
            <a:r>
              <a:rPr kumimoji="1" lang="ja-JP" altLang="en-US" sz="1400" dirty="0">
                <a:latin typeface="Meiryo UI"/>
                <a:ea typeface="Meiryo UI"/>
              </a:rPr>
              <a:t>〇〇分野における〇〇〇に係る実証</a:t>
            </a:r>
            <a:r>
              <a:rPr kumimoji="1" lang="en-US" altLang="ja-JP" sz="1400" dirty="0">
                <a:latin typeface="Meiryo UI"/>
                <a:ea typeface="Meiryo UI"/>
              </a:rPr>
              <a:t>(</a:t>
            </a:r>
            <a:r>
              <a:rPr kumimoji="1" lang="ja-JP" altLang="en-US" sz="1400" dirty="0">
                <a:latin typeface="Meiryo UI"/>
                <a:ea typeface="Meiryo UI"/>
              </a:rPr>
              <a:t>国名）</a:t>
            </a:r>
            <a:endParaRPr lang="en-US" altLang="ja-JP" sz="1400" dirty="0">
              <a:latin typeface="Meiryo UI"/>
              <a:ea typeface="Meiryo UI"/>
            </a:endParaRPr>
          </a:p>
        </p:txBody>
      </p:sp>
      <p:sp>
        <p:nvSpPr>
          <p:cNvPr id="14" name="テキスト ボックス 13">
            <a:extLst>
              <a:ext uri="{FF2B5EF4-FFF2-40B4-BE49-F238E27FC236}">
                <a16:creationId xmlns:a16="http://schemas.microsoft.com/office/drawing/2014/main" id="{EE32E379-4490-6F41-5C3A-A526FE07B304}"/>
              </a:ext>
            </a:extLst>
          </p:cNvPr>
          <p:cNvSpPr txBox="1"/>
          <p:nvPr/>
        </p:nvSpPr>
        <p:spPr>
          <a:xfrm>
            <a:off x="402662" y="4405131"/>
            <a:ext cx="4498434" cy="523220"/>
          </a:xfrm>
          <a:prstGeom prst="rect">
            <a:avLst/>
          </a:prstGeom>
          <a:noFill/>
        </p:spPr>
        <p:txBody>
          <a:bodyPr wrap="square" lIns="91440" tIns="45720" rIns="91440" bIns="45720" rtlCol="0" anchor="t">
            <a:spAutoFit/>
          </a:bodyPr>
          <a:lstStyle/>
          <a:p>
            <a:r>
              <a:rPr kumimoji="1" lang="ja-JP" altLang="en-US" sz="1400" dirty="0">
                <a:ea typeface="游ゴシック"/>
              </a:rPr>
              <a:t>・</a:t>
            </a:r>
            <a:r>
              <a:rPr kumimoji="1" lang="ja-JP" altLang="en-US" sz="1400" dirty="0">
                <a:latin typeface="Meiryo UI"/>
                <a:ea typeface="Meiryo UI"/>
              </a:rPr>
              <a:t>共創する南西アジア地域の企業名・業種および連携内容について具体的に記載</a:t>
            </a:r>
            <a:endParaRPr lang="ja-JP" altLang="en-US" sz="1400" dirty="0">
              <a:latin typeface="Meiryo UI"/>
              <a:ea typeface="Meiryo UI"/>
            </a:endParaRPr>
          </a:p>
        </p:txBody>
      </p:sp>
      <p:sp>
        <p:nvSpPr>
          <p:cNvPr id="15" name="テキスト ボックス 14">
            <a:extLst>
              <a:ext uri="{FF2B5EF4-FFF2-40B4-BE49-F238E27FC236}">
                <a16:creationId xmlns:a16="http://schemas.microsoft.com/office/drawing/2014/main" id="{3B7406AB-5AD2-84D3-E27E-4AAB1AFEDABB}"/>
              </a:ext>
            </a:extLst>
          </p:cNvPr>
          <p:cNvSpPr txBox="1"/>
          <p:nvPr/>
        </p:nvSpPr>
        <p:spPr>
          <a:xfrm>
            <a:off x="5080044" y="5486438"/>
            <a:ext cx="4106443"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1600" dirty="0">
                <a:solidFill>
                  <a:schemeClr val="bg1"/>
                </a:solidFill>
                <a:latin typeface="游ゴシック Medium" panose="020B0500000000000000" pitchFamily="50" charset="-128"/>
                <a:ea typeface="游ゴシック Medium" panose="020B0500000000000000" pitchFamily="50" charset="-128"/>
                <a:cs typeface="Arial" charset="0"/>
              </a:rPr>
              <a:t>期待される裨益効果</a:t>
            </a:r>
            <a:endParaRPr lang="en-US" altLang="ja-JP" sz="1600" dirty="0">
              <a:solidFill>
                <a:schemeClr val="bg1"/>
              </a:solidFill>
              <a:latin typeface="游ゴシック Medium" panose="020B0500000000000000" pitchFamily="50" charset="-128"/>
              <a:ea typeface="游ゴシック Medium" panose="020B0500000000000000" pitchFamily="50" charset="-128"/>
              <a:cs typeface="Arial" charset="0"/>
            </a:endParaRPr>
          </a:p>
        </p:txBody>
      </p:sp>
      <p:sp>
        <p:nvSpPr>
          <p:cNvPr id="16" name="テキスト ボックス 15">
            <a:extLst>
              <a:ext uri="{FF2B5EF4-FFF2-40B4-BE49-F238E27FC236}">
                <a16:creationId xmlns:a16="http://schemas.microsoft.com/office/drawing/2014/main" id="{144230B4-A45D-E966-CBAB-E3F84A64115A}"/>
              </a:ext>
            </a:extLst>
          </p:cNvPr>
          <p:cNvSpPr txBox="1"/>
          <p:nvPr/>
        </p:nvSpPr>
        <p:spPr>
          <a:xfrm>
            <a:off x="640644" y="5557189"/>
            <a:ext cx="4434814" cy="307777"/>
          </a:xfrm>
          <a:prstGeom prst="rect">
            <a:avLst/>
          </a:prstGeom>
          <a:noFill/>
        </p:spPr>
        <p:txBody>
          <a:bodyPr wrap="square" lIns="91440" tIns="45720" rIns="91440" bIns="45720" rtlCol="0" anchor="t">
            <a:spAutoFit/>
          </a:bodyPr>
          <a:lstStyle/>
          <a:p>
            <a:r>
              <a:rPr kumimoji="1" lang="en-US" altLang="ja-JP" sz="1400" dirty="0">
                <a:latin typeface="Meiryo UI" panose="020B0604030504040204" pitchFamily="50" charset="-128"/>
                <a:ea typeface="Meiryo UI" panose="020B0604030504040204" pitchFamily="50" charset="-128"/>
              </a:rPr>
              <a:t>※</a:t>
            </a:r>
            <a:r>
              <a:rPr kumimoji="1" lang="en-US" altLang="ja-JP" sz="1400" dirty="0" err="1">
                <a:latin typeface="Meiryo UI" panose="020B0604030504040204" pitchFamily="50" charset="-128"/>
                <a:ea typeface="Meiryo UI" panose="020B0604030504040204" pitchFamily="50" charset="-128"/>
              </a:rPr>
              <a:t>一目でわかる</a:t>
            </a:r>
            <a:r>
              <a:rPr kumimoji="1" lang="ja-JP" altLang="en-US" sz="1400" dirty="0">
                <a:latin typeface="Meiryo UI" panose="020B0604030504040204" pitchFamily="50" charset="-128"/>
                <a:ea typeface="Meiryo UI" panose="020B0604030504040204" pitchFamily="50" charset="-128"/>
              </a:rPr>
              <a:t>実証に係る図や写真を添付ください。</a:t>
            </a:r>
            <a:endParaRPr lang="ja-JP" altLang="en-US" sz="1400" dirty="0">
              <a:latin typeface="Meiryo UI" panose="020B0604030504040204" pitchFamily="50" charset="-128"/>
              <a:ea typeface="Meiryo UI" panose="020B0604030504040204" pitchFamily="50" charset="-128"/>
              <a:cs typeface="Calibri"/>
            </a:endParaRPr>
          </a:p>
        </p:txBody>
      </p:sp>
      <p:sp>
        <p:nvSpPr>
          <p:cNvPr id="17" name="テキスト ボックス 16">
            <a:extLst>
              <a:ext uri="{FF2B5EF4-FFF2-40B4-BE49-F238E27FC236}">
                <a16:creationId xmlns:a16="http://schemas.microsoft.com/office/drawing/2014/main" id="{7CF11CD3-78AD-6676-B265-9D9C6E04F9D1}"/>
              </a:ext>
            </a:extLst>
          </p:cNvPr>
          <p:cNvSpPr txBox="1"/>
          <p:nvPr/>
        </p:nvSpPr>
        <p:spPr>
          <a:xfrm>
            <a:off x="5026566" y="3199068"/>
            <a:ext cx="4498434" cy="523220"/>
          </a:xfrm>
          <a:prstGeom prst="rect">
            <a:avLst/>
          </a:prstGeom>
          <a:noFill/>
        </p:spPr>
        <p:txBody>
          <a:bodyPr wrap="square" lIns="91440" tIns="45720" rIns="91440" bIns="45720" rtlCol="0" anchor="t">
            <a:spAutoFit/>
          </a:bodyPr>
          <a:lstStyle/>
          <a:p>
            <a:r>
              <a:rPr kumimoji="1" lang="ja-JP" altLang="en-US" sz="1400" dirty="0">
                <a:ea typeface="游ゴシック"/>
              </a:rPr>
              <a:t>・</a:t>
            </a:r>
            <a:r>
              <a:rPr kumimoji="1" lang="ja-JP" altLang="en-US" sz="1400" dirty="0">
                <a:latin typeface="Meiryo UI"/>
                <a:ea typeface="Meiryo UI"/>
              </a:rPr>
              <a:t>現状の現地の経済・社会課題を2～3項目簡潔に記載ください。</a:t>
            </a:r>
          </a:p>
        </p:txBody>
      </p:sp>
      <p:sp>
        <p:nvSpPr>
          <p:cNvPr id="18" name="テキスト ボックス 17">
            <a:extLst>
              <a:ext uri="{FF2B5EF4-FFF2-40B4-BE49-F238E27FC236}">
                <a16:creationId xmlns:a16="http://schemas.microsoft.com/office/drawing/2014/main" id="{5F676A0B-0231-ED7D-0793-486D58F7446C}"/>
              </a:ext>
            </a:extLst>
          </p:cNvPr>
          <p:cNvSpPr txBox="1"/>
          <p:nvPr/>
        </p:nvSpPr>
        <p:spPr>
          <a:xfrm>
            <a:off x="4963426" y="4439997"/>
            <a:ext cx="4498434" cy="523220"/>
          </a:xfrm>
          <a:prstGeom prst="rect">
            <a:avLst/>
          </a:prstGeom>
          <a:noFill/>
        </p:spPr>
        <p:txBody>
          <a:bodyPr wrap="square" lIns="91440" tIns="45720" rIns="91440" bIns="45720" rtlCol="0" anchor="t">
            <a:spAutoFit/>
          </a:bodyPr>
          <a:lstStyle/>
          <a:p>
            <a:r>
              <a:rPr kumimoji="1" lang="ja-JP" altLang="en-US" sz="1400" dirty="0">
                <a:latin typeface="Meiryo UI"/>
                <a:ea typeface="Meiryo UI"/>
              </a:rPr>
              <a:t>・どのような</a:t>
            </a:r>
            <a:r>
              <a:rPr kumimoji="1" lang="en-US" altLang="ja-JP" sz="1400" dirty="0">
                <a:latin typeface="Meiryo UI"/>
                <a:ea typeface="Meiryo UI"/>
              </a:rPr>
              <a:t>DX</a:t>
            </a:r>
            <a:r>
              <a:rPr kumimoji="1" lang="ja-JP" altLang="en-US" sz="1400" dirty="0">
                <a:latin typeface="Meiryo UI"/>
                <a:ea typeface="Meiryo UI"/>
              </a:rPr>
              <a:t>技術を活用して実証を行うか2～3項目簡潔に記載ください。</a:t>
            </a:r>
          </a:p>
        </p:txBody>
      </p:sp>
      <p:sp>
        <p:nvSpPr>
          <p:cNvPr id="19" name="テキスト ボックス 18">
            <a:extLst>
              <a:ext uri="{FF2B5EF4-FFF2-40B4-BE49-F238E27FC236}">
                <a16:creationId xmlns:a16="http://schemas.microsoft.com/office/drawing/2014/main" id="{564C8FBE-2A16-8055-5FCE-F6A6C5467F52}"/>
              </a:ext>
            </a:extLst>
          </p:cNvPr>
          <p:cNvSpPr txBox="1"/>
          <p:nvPr/>
        </p:nvSpPr>
        <p:spPr>
          <a:xfrm>
            <a:off x="5026566" y="5896369"/>
            <a:ext cx="4367010" cy="523220"/>
          </a:xfrm>
          <a:prstGeom prst="rect">
            <a:avLst/>
          </a:prstGeom>
          <a:noFill/>
        </p:spPr>
        <p:txBody>
          <a:bodyPr wrap="square" lIns="91440" tIns="45720" rIns="91440" bIns="45720" rtlCol="0" anchor="t">
            <a:spAutoFit/>
          </a:bodyPr>
          <a:lstStyle/>
          <a:p>
            <a:r>
              <a:rPr kumimoji="1" lang="ja-JP" altLang="en-US" sz="1400" dirty="0">
                <a:latin typeface="Meiryo UI"/>
                <a:ea typeface="Meiryo UI"/>
              </a:rPr>
              <a:t>・将来的に事業化された場合に実施国にてどのような裨益効果があるか2～3項目簡潔に記載ください。</a:t>
            </a:r>
          </a:p>
        </p:txBody>
      </p:sp>
      <p:pic>
        <p:nvPicPr>
          <p:cNvPr id="20" name="図 19">
            <a:extLst>
              <a:ext uri="{FF2B5EF4-FFF2-40B4-BE49-F238E27FC236}">
                <a16:creationId xmlns:a16="http://schemas.microsoft.com/office/drawing/2014/main" id="{7D0720BB-4BA4-D9A5-CD4E-3EB18EB6D4FB}"/>
              </a:ext>
            </a:extLst>
          </p:cNvPr>
          <p:cNvPicPr>
            <a:picLocks noChangeAspect="1"/>
          </p:cNvPicPr>
          <p:nvPr/>
        </p:nvPicPr>
        <p:blipFill>
          <a:blip r:embed="rId2"/>
          <a:stretch>
            <a:fillRect/>
          </a:stretch>
        </p:blipFill>
        <p:spPr>
          <a:xfrm>
            <a:off x="381000" y="2402185"/>
            <a:ext cx="9144000" cy="119735"/>
          </a:xfrm>
          <a:prstGeom prst="rect">
            <a:avLst/>
          </a:prstGeom>
        </p:spPr>
      </p:pic>
      <p:pic>
        <p:nvPicPr>
          <p:cNvPr id="21" name="Picture 20">
            <a:extLst>
              <a:ext uri="{FF2B5EF4-FFF2-40B4-BE49-F238E27FC236}">
                <a16:creationId xmlns:a16="http://schemas.microsoft.com/office/drawing/2014/main" id="{02AC220F-828B-4D04-A57C-03314B12832E}"/>
              </a:ext>
            </a:extLst>
          </p:cNvPr>
          <p:cNvPicPr>
            <a:picLocks noChangeAspect="1"/>
          </p:cNvPicPr>
          <p:nvPr/>
        </p:nvPicPr>
        <p:blipFill>
          <a:blip r:embed="rId3"/>
          <a:stretch>
            <a:fillRect/>
          </a:stretch>
        </p:blipFill>
        <p:spPr>
          <a:xfrm>
            <a:off x="7705922" y="96822"/>
            <a:ext cx="2068651" cy="243067"/>
          </a:xfrm>
          <a:prstGeom prst="rect">
            <a:avLst/>
          </a:prstGeom>
        </p:spPr>
      </p:pic>
      <p:sp>
        <p:nvSpPr>
          <p:cNvPr id="22" name="テキスト ボックス 21">
            <a:extLst>
              <a:ext uri="{FF2B5EF4-FFF2-40B4-BE49-F238E27FC236}">
                <a16:creationId xmlns:a16="http://schemas.microsoft.com/office/drawing/2014/main" id="{25808A49-98A4-9776-77FB-F529DAAB058C}"/>
              </a:ext>
            </a:extLst>
          </p:cNvPr>
          <p:cNvSpPr txBox="1"/>
          <p:nvPr/>
        </p:nvSpPr>
        <p:spPr>
          <a:xfrm>
            <a:off x="86971" y="71084"/>
            <a:ext cx="928098" cy="230832"/>
          </a:xfrm>
          <a:prstGeom prst="rect">
            <a:avLst/>
          </a:prstGeom>
          <a:noFill/>
        </p:spPr>
        <p:txBody>
          <a:bodyPr wrap="square" rtlCol="0">
            <a:spAutoFit/>
          </a:bodyPr>
          <a:lstStyle/>
          <a:p>
            <a:r>
              <a:rPr kumimoji="1" lang="ja-JP" altLang="en-US" sz="900" dirty="0"/>
              <a:t>様式１ 別紙４</a:t>
            </a:r>
          </a:p>
        </p:txBody>
      </p:sp>
    </p:spTree>
    <p:extLst>
      <p:ext uri="{BB962C8B-B14F-4D97-AF65-F5344CB8AC3E}">
        <p14:creationId xmlns:p14="http://schemas.microsoft.com/office/powerpoint/2010/main" val="1786408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3541DA2-7A9E-A092-2BC3-C62A16C409D3}"/>
              </a:ext>
            </a:extLst>
          </p:cNvPr>
          <p:cNvSpPr txBox="1"/>
          <p:nvPr/>
        </p:nvSpPr>
        <p:spPr>
          <a:xfrm>
            <a:off x="1363133" y="1380965"/>
            <a:ext cx="1828799" cy="646331"/>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Company Logo</a:t>
            </a:r>
            <a:r>
              <a:rPr kumimoji="1" lang="ja-JP" altLang="en-US" dirty="0"/>
              <a:t>　　　　　　　　　　　　　　　　　　　　　　　</a:t>
            </a:r>
            <a:endParaRPr kumimoji="1" lang="en-US" altLang="ja-JP" dirty="0"/>
          </a:p>
        </p:txBody>
      </p:sp>
      <p:sp>
        <p:nvSpPr>
          <p:cNvPr id="3" name="テキスト ボックス 2">
            <a:extLst>
              <a:ext uri="{FF2B5EF4-FFF2-40B4-BE49-F238E27FC236}">
                <a16:creationId xmlns:a16="http://schemas.microsoft.com/office/drawing/2014/main" id="{32FC19F3-1460-B6D7-23C2-DBDCE34DA6FE}"/>
              </a:ext>
            </a:extLst>
          </p:cNvPr>
          <p:cNvSpPr txBox="1"/>
          <p:nvPr/>
        </p:nvSpPr>
        <p:spPr>
          <a:xfrm>
            <a:off x="787398" y="2067149"/>
            <a:ext cx="2980267"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https://</a:t>
            </a:r>
            <a:endParaRPr kumimoji="1" lang="ja-JP" altLang="en-US" sz="14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75AB2D45-8B39-3521-301A-19715D69CABA}"/>
              </a:ext>
            </a:extLst>
          </p:cNvPr>
          <p:cNvSpPr txBox="1"/>
          <p:nvPr/>
        </p:nvSpPr>
        <p:spPr>
          <a:xfrm>
            <a:off x="4783667" y="1366546"/>
            <a:ext cx="4459111" cy="95410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Address</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Employees</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Established in</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Business</a:t>
            </a:r>
            <a:r>
              <a:rPr kumimoji="1" lang="ja-JP" altLang="en-US" sz="1400" dirty="0">
                <a:latin typeface="Meiryo UI" panose="020B0604030504040204" pitchFamily="50" charset="-128"/>
                <a:ea typeface="Meiryo UI" panose="020B0604030504040204" pitchFamily="50" charset="-128"/>
              </a:rPr>
              <a:t>：</a:t>
            </a:r>
          </a:p>
        </p:txBody>
      </p:sp>
      <p:sp>
        <p:nvSpPr>
          <p:cNvPr id="5" name="テキスト ボックス 4">
            <a:extLst>
              <a:ext uri="{FF2B5EF4-FFF2-40B4-BE49-F238E27FC236}">
                <a16:creationId xmlns:a16="http://schemas.microsoft.com/office/drawing/2014/main" id="{A9064AFE-EE5D-C89F-8C41-FB048D3A7EE3}"/>
              </a:ext>
            </a:extLst>
          </p:cNvPr>
          <p:cNvSpPr txBox="1"/>
          <p:nvPr/>
        </p:nvSpPr>
        <p:spPr>
          <a:xfrm>
            <a:off x="476901" y="2691394"/>
            <a:ext cx="4168716"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altLang="ja-JP" sz="1600" dirty="0">
                <a:solidFill>
                  <a:schemeClr val="bg1"/>
                </a:solidFill>
                <a:latin typeface="游ゴシック Medium" panose="020B0500000000000000" pitchFamily="50" charset="-128"/>
                <a:ea typeface="游ゴシック Medium" panose="020B0500000000000000" pitchFamily="50" charset="-128"/>
                <a:cs typeface="Arial" charset="0"/>
              </a:rPr>
              <a:t>Project Name</a:t>
            </a:r>
          </a:p>
        </p:txBody>
      </p:sp>
      <p:cxnSp>
        <p:nvCxnSpPr>
          <p:cNvPr id="6" name="直線コネクタ 5">
            <a:extLst>
              <a:ext uri="{FF2B5EF4-FFF2-40B4-BE49-F238E27FC236}">
                <a16:creationId xmlns:a16="http://schemas.microsoft.com/office/drawing/2014/main" id="{5A3D2908-F8BE-9156-62F1-EFA47E2C64ED}"/>
              </a:ext>
            </a:extLst>
          </p:cNvPr>
          <p:cNvCxnSpPr/>
          <p:nvPr/>
        </p:nvCxnSpPr>
        <p:spPr bwMode="auto">
          <a:xfrm>
            <a:off x="4921872" y="2892506"/>
            <a:ext cx="0" cy="3914207"/>
          </a:xfrm>
          <a:prstGeom prst="line">
            <a:avLst/>
          </a:prstGeom>
          <a:solidFill>
            <a:schemeClr val="accent1"/>
          </a:solidFill>
          <a:ln w="9525" cap="flat" cmpd="sng" algn="ctr">
            <a:solidFill>
              <a:schemeClr val="tx1"/>
            </a:solidFill>
            <a:prstDash val="dash"/>
            <a:round/>
            <a:headEnd type="none" w="med" len="med"/>
            <a:tailEnd type="none" w="med" len="med"/>
          </a:ln>
          <a:effectLst/>
        </p:spPr>
      </p:cxnSp>
      <p:sp>
        <p:nvSpPr>
          <p:cNvPr id="7" name="テキスト ボックス 6">
            <a:extLst>
              <a:ext uri="{FF2B5EF4-FFF2-40B4-BE49-F238E27FC236}">
                <a16:creationId xmlns:a16="http://schemas.microsoft.com/office/drawing/2014/main" id="{93EB45B3-C745-447E-D7C4-143B61123249}"/>
              </a:ext>
            </a:extLst>
          </p:cNvPr>
          <p:cNvSpPr txBox="1"/>
          <p:nvPr/>
        </p:nvSpPr>
        <p:spPr>
          <a:xfrm>
            <a:off x="476901" y="3999068"/>
            <a:ext cx="4168716"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spAutoFit/>
          </a:bodyPr>
          <a:lstStyle/>
          <a:p>
            <a:pPr algn="ctr"/>
            <a:r>
              <a:rPr lang="en-US" altLang="ja-JP" sz="1600" dirty="0">
                <a:solidFill>
                  <a:schemeClr val="bg1"/>
                </a:solidFill>
                <a:latin typeface="游ゴシック Medium"/>
                <a:ea typeface="游ゴシック Medium"/>
                <a:cs typeface="Arial"/>
              </a:rPr>
              <a:t>Cooperation with Local Companies</a:t>
            </a:r>
          </a:p>
        </p:txBody>
      </p:sp>
      <p:sp>
        <p:nvSpPr>
          <p:cNvPr id="8" name="テキスト ボックス 7">
            <a:extLst>
              <a:ext uri="{FF2B5EF4-FFF2-40B4-BE49-F238E27FC236}">
                <a16:creationId xmlns:a16="http://schemas.microsoft.com/office/drawing/2014/main" id="{0ACCCC42-2B4E-DAEC-DB24-66CEFBFBF627}"/>
              </a:ext>
            </a:extLst>
          </p:cNvPr>
          <p:cNvSpPr txBox="1"/>
          <p:nvPr/>
        </p:nvSpPr>
        <p:spPr>
          <a:xfrm>
            <a:off x="5080047" y="2700395"/>
            <a:ext cx="4106443"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altLang="ja-JP" sz="1600" dirty="0">
                <a:solidFill>
                  <a:schemeClr val="bg1"/>
                </a:solidFill>
                <a:latin typeface="游ゴシック Medium" panose="020B0500000000000000" pitchFamily="50" charset="-128"/>
                <a:ea typeface="游ゴシック Medium" panose="020B0500000000000000" pitchFamily="50" charset="-128"/>
                <a:cs typeface="Arial" charset="0"/>
              </a:rPr>
              <a:t>Local Economic / Social Issues</a:t>
            </a:r>
          </a:p>
        </p:txBody>
      </p:sp>
      <p:sp>
        <p:nvSpPr>
          <p:cNvPr id="9" name="テキスト ボックス 8">
            <a:extLst>
              <a:ext uri="{FF2B5EF4-FFF2-40B4-BE49-F238E27FC236}">
                <a16:creationId xmlns:a16="http://schemas.microsoft.com/office/drawing/2014/main" id="{4E69D00C-2672-728E-782B-CFD7CF219572}"/>
              </a:ext>
            </a:extLst>
          </p:cNvPr>
          <p:cNvSpPr txBox="1"/>
          <p:nvPr/>
        </p:nvSpPr>
        <p:spPr>
          <a:xfrm>
            <a:off x="5080047" y="3992161"/>
            <a:ext cx="4106443"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spAutoFit/>
          </a:bodyPr>
          <a:lstStyle/>
          <a:p>
            <a:pPr algn="ctr"/>
            <a:r>
              <a:rPr lang="en-US" altLang="ja-JP" sz="1600" dirty="0">
                <a:solidFill>
                  <a:schemeClr val="bg1"/>
                </a:solidFill>
                <a:latin typeface="游ゴシック Medium"/>
                <a:ea typeface="游ゴシック Medium"/>
                <a:cs typeface="Arial"/>
              </a:rPr>
              <a:t>Details of Demonstration</a:t>
            </a:r>
            <a:endParaRPr lang="en-US" altLang="ja-JP" sz="1600" dirty="0">
              <a:solidFill>
                <a:schemeClr val="bg1"/>
              </a:solidFill>
              <a:latin typeface="游ゴシック Medium" panose="020B0500000000000000" pitchFamily="50" charset="-128"/>
              <a:ea typeface="游ゴシック Medium" panose="020B0500000000000000" pitchFamily="50" charset="-128"/>
              <a:cs typeface="Arial" charset="0"/>
            </a:endParaRPr>
          </a:p>
        </p:txBody>
      </p:sp>
      <p:sp>
        <p:nvSpPr>
          <p:cNvPr id="10" name="テキスト ボックス 9">
            <a:extLst>
              <a:ext uri="{FF2B5EF4-FFF2-40B4-BE49-F238E27FC236}">
                <a16:creationId xmlns:a16="http://schemas.microsoft.com/office/drawing/2014/main" id="{FF09867F-CE97-9D21-B537-94994EC536CB}"/>
              </a:ext>
            </a:extLst>
          </p:cNvPr>
          <p:cNvSpPr txBox="1"/>
          <p:nvPr/>
        </p:nvSpPr>
        <p:spPr>
          <a:xfrm>
            <a:off x="5080046" y="5489244"/>
            <a:ext cx="4106443"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altLang="ja-JP" sz="1600" dirty="0">
                <a:solidFill>
                  <a:schemeClr val="bg1"/>
                </a:solidFill>
                <a:latin typeface="游ゴシック Medium" panose="020B0500000000000000" pitchFamily="50" charset="-128"/>
                <a:ea typeface="游ゴシック Medium" panose="020B0500000000000000" pitchFamily="50" charset="-128"/>
                <a:cs typeface="Arial" charset="0"/>
              </a:rPr>
              <a:t>Expected Outcome in the future</a:t>
            </a:r>
          </a:p>
        </p:txBody>
      </p:sp>
      <p:sp>
        <p:nvSpPr>
          <p:cNvPr id="11" name="テキスト ボックス 10">
            <a:extLst>
              <a:ext uri="{FF2B5EF4-FFF2-40B4-BE49-F238E27FC236}">
                <a16:creationId xmlns:a16="http://schemas.microsoft.com/office/drawing/2014/main" id="{8B5998D2-9520-061B-9AC0-03A6A7DBC19E}"/>
              </a:ext>
            </a:extLst>
          </p:cNvPr>
          <p:cNvSpPr txBox="1"/>
          <p:nvPr/>
        </p:nvSpPr>
        <p:spPr>
          <a:xfrm>
            <a:off x="890505" y="5827798"/>
            <a:ext cx="3341511" cy="369332"/>
          </a:xfrm>
          <a:prstGeom prst="rect">
            <a:avLst/>
          </a:prstGeom>
          <a:noFill/>
        </p:spPr>
        <p:txBody>
          <a:bodyPr wrap="square" lIns="91440" tIns="45720" rIns="91440" bIns="45720" rtlCol="0" anchor="t">
            <a:spAutoFit/>
          </a:bodyPr>
          <a:lstStyle/>
          <a:p>
            <a:r>
              <a:rPr kumimoji="1" lang="en-US" altLang="ja-JP" dirty="0">
                <a:ea typeface="游ゴシック"/>
              </a:rPr>
              <a:t>※Photo or Chart </a:t>
            </a:r>
            <a:endParaRPr kumimoji="1" lang="ja-JP" altLang="en-US" dirty="0"/>
          </a:p>
        </p:txBody>
      </p:sp>
      <p:sp>
        <p:nvSpPr>
          <p:cNvPr id="12" name="テキスト ボックス 11">
            <a:extLst>
              <a:ext uri="{FF2B5EF4-FFF2-40B4-BE49-F238E27FC236}">
                <a16:creationId xmlns:a16="http://schemas.microsoft.com/office/drawing/2014/main" id="{D141FE2E-2A5E-9CB0-6C4F-04CC1EA6FE61}"/>
              </a:ext>
            </a:extLst>
          </p:cNvPr>
          <p:cNvSpPr txBox="1"/>
          <p:nvPr/>
        </p:nvSpPr>
        <p:spPr>
          <a:xfrm>
            <a:off x="5026566" y="3181111"/>
            <a:ext cx="4498434" cy="307777"/>
          </a:xfrm>
          <a:prstGeom prst="rect">
            <a:avLst/>
          </a:prstGeom>
          <a:noFill/>
        </p:spPr>
        <p:txBody>
          <a:bodyPr wrap="square" rtlCol="0">
            <a:spAutoFit/>
          </a:bodyPr>
          <a:lstStyle/>
          <a:p>
            <a:r>
              <a:rPr kumimoji="1" lang="ja-JP" altLang="en-US" sz="1400" dirty="0"/>
              <a:t>・</a:t>
            </a:r>
            <a:r>
              <a:rPr kumimoji="1" lang="en-US" altLang="ja-JP" sz="1400" dirty="0">
                <a:latin typeface="Meiryo UI" panose="020B0604030504040204" pitchFamily="50" charset="-128"/>
                <a:ea typeface="Meiryo UI" panose="020B0604030504040204" pitchFamily="50" charset="-128"/>
              </a:rPr>
              <a:t>AAAAAA</a:t>
            </a:r>
            <a:endParaRPr kumimoji="1" lang="ja-JP" altLang="en-US" sz="14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067AFB3A-6D72-C429-2777-B1FCC81FB881}"/>
              </a:ext>
            </a:extLst>
          </p:cNvPr>
          <p:cNvSpPr txBox="1"/>
          <p:nvPr/>
        </p:nvSpPr>
        <p:spPr>
          <a:xfrm>
            <a:off x="423438" y="3205544"/>
            <a:ext cx="4498434" cy="307777"/>
          </a:xfrm>
          <a:prstGeom prst="rect">
            <a:avLst/>
          </a:prstGeom>
          <a:noFill/>
        </p:spPr>
        <p:txBody>
          <a:bodyPr wrap="square" rtlCol="0">
            <a:spAutoFit/>
          </a:bodyPr>
          <a:lstStyle/>
          <a:p>
            <a:r>
              <a:rPr kumimoji="1" lang="ja-JP" altLang="en-US" sz="1400" dirty="0"/>
              <a:t>・</a:t>
            </a:r>
            <a:r>
              <a:rPr kumimoji="1" lang="en-US" altLang="ja-JP" sz="1400" dirty="0">
                <a:latin typeface="Meiryo UI" panose="020B0604030504040204" pitchFamily="50" charset="-128"/>
                <a:ea typeface="Meiryo UI" panose="020B0604030504040204" pitchFamily="50" charset="-128"/>
              </a:rPr>
              <a:t>AAAAAA</a:t>
            </a:r>
            <a:endParaRPr kumimoji="1" lang="ja-JP" altLang="en-US" sz="1400"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89B18E59-1058-8BAD-A84C-D6BD84FC8A14}"/>
              </a:ext>
            </a:extLst>
          </p:cNvPr>
          <p:cNvSpPr txBox="1"/>
          <p:nvPr/>
        </p:nvSpPr>
        <p:spPr>
          <a:xfrm>
            <a:off x="423438" y="4695720"/>
            <a:ext cx="4498434" cy="307777"/>
          </a:xfrm>
          <a:prstGeom prst="rect">
            <a:avLst/>
          </a:prstGeom>
          <a:noFill/>
        </p:spPr>
        <p:txBody>
          <a:bodyPr wrap="square" rtlCol="0">
            <a:spAutoFit/>
          </a:bodyPr>
          <a:lstStyle/>
          <a:p>
            <a:r>
              <a:rPr kumimoji="1" lang="ja-JP" altLang="en-US" sz="1400" dirty="0"/>
              <a:t>・</a:t>
            </a:r>
            <a:r>
              <a:rPr kumimoji="1" lang="en-US" altLang="ja-JP" sz="1400" dirty="0">
                <a:latin typeface="Meiryo UI" panose="020B0604030504040204" pitchFamily="50" charset="-128"/>
                <a:ea typeface="Meiryo UI" panose="020B0604030504040204" pitchFamily="50" charset="-128"/>
              </a:rPr>
              <a:t>AAAAAA</a:t>
            </a:r>
            <a:endParaRPr kumimoji="1" lang="ja-JP" altLang="en-US" sz="14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8E0BD1C7-C0E7-2881-3883-98B278449A88}"/>
              </a:ext>
            </a:extLst>
          </p:cNvPr>
          <p:cNvSpPr txBox="1"/>
          <p:nvPr/>
        </p:nvSpPr>
        <p:spPr>
          <a:xfrm>
            <a:off x="5026566" y="4541831"/>
            <a:ext cx="4498434" cy="307777"/>
          </a:xfrm>
          <a:prstGeom prst="rect">
            <a:avLst/>
          </a:prstGeom>
          <a:noFill/>
        </p:spPr>
        <p:txBody>
          <a:bodyPr wrap="square" rtlCol="0">
            <a:spAutoFit/>
          </a:bodyPr>
          <a:lstStyle/>
          <a:p>
            <a:r>
              <a:rPr kumimoji="1" lang="ja-JP" altLang="en-US" sz="1400" dirty="0"/>
              <a:t>・</a:t>
            </a:r>
            <a:r>
              <a:rPr kumimoji="1" lang="en-US" altLang="ja-JP" sz="1400" dirty="0">
                <a:latin typeface="Meiryo UI" panose="020B0604030504040204" pitchFamily="50" charset="-128"/>
                <a:ea typeface="Meiryo UI" panose="020B0604030504040204" pitchFamily="50" charset="-128"/>
              </a:rPr>
              <a:t>AAAAAA</a:t>
            </a:r>
            <a:endParaRPr kumimoji="1" lang="ja-JP" altLang="en-US" sz="14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A67FE221-3AF7-BB0A-30C5-598D9F0B9888}"/>
              </a:ext>
            </a:extLst>
          </p:cNvPr>
          <p:cNvSpPr txBox="1"/>
          <p:nvPr/>
        </p:nvSpPr>
        <p:spPr>
          <a:xfrm>
            <a:off x="5080046" y="6043242"/>
            <a:ext cx="4498434" cy="307777"/>
          </a:xfrm>
          <a:prstGeom prst="rect">
            <a:avLst/>
          </a:prstGeom>
          <a:noFill/>
        </p:spPr>
        <p:txBody>
          <a:bodyPr wrap="square" rtlCol="0">
            <a:spAutoFit/>
          </a:bodyPr>
          <a:lstStyle/>
          <a:p>
            <a:r>
              <a:rPr kumimoji="1" lang="ja-JP" altLang="en-US" sz="1400" dirty="0"/>
              <a:t>・</a:t>
            </a:r>
            <a:r>
              <a:rPr kumimoji="1" lang="en-US" altLang="ja-JP" sz="1400" dirty="0">
                <a:latin typeface="Meiryo UI" panose="020B0604030504040204" pitchFamily="50" charset="-128"/>
                <a:ea typeface="Meiryo UI" panose="020B0604030504040204" pitchFamily="50" charset="-128"/>
              </a:rPr>
              <a:t>AAAAAA</a:t>
            </a:r>
            <a:endParaRPr kumimoji="1" lang="ja-JP" altLang="en-US" sz="14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068A3457-1EE2-E1E5-B3BD-3252C21A0D05}"/>
              </a:ext>
            </a:extLst>
          </p:cNvPr>
          <p:cNvSpPr txBox="1"/>
          <p:nvPr/>
        </p:nvSpPr>
        <p:spPr>
          <a:xfrm>
            <a:off x="0" y="459928"/>
            <a:ext cx="9906000" cy="819314"/>
          </a:xfrm>
          <a:prstGeom prst="rect">
            <a:avLst/>
          </a:prstGeom>
          <a:solidFill>
            <a:schemeClr val="accent1"/>
          </a:solidFill>
          <a:ln>
            <a:solidFill>
              <a:schemeClr val="accent1"/>
            </a:solidFill>
          </a:ln>
        </p:spPr>
        <p:txBody>
          <a:bodyPr wrap="square" rtlCol="0" anchor="ctr">
            <a:noAutofit/>
          </a:bodyPr>
          <a:lstStyle/>
          <a:p>
            <a:pPr algn="ctr"/>
            <a:r>
              <a:rPr kumimoji="1" lang="en-US" altLang="zh-CN" b="1" dirty="0">
                <a:solidFill>
                  <a:schemeClr val="bg1"/>
                </a:solidFill>
              </a:rPr>
              <a:t>Company name</a:t>
            </a:r>
          </a:p>
        </p:txBody>
      </p:sp>
      <p:sp>
        <p:nvSpPr>
          <p:cNvPr id="18" name="テキスト ボックス 17">
            <a:extLst>
              <a:ext uri="{FF2B5EF4-FFF2-40B4-BE49-F238E27FC236}">
                <a16:creationId xmlns:a16="http://schemas.microsoft.com/office/drawing/2014/main" id="{9042486E-E32B-52F7-8497-14B49F5404D2}"/>
              </a:ext>
            </a:extLst>
          </p:cNvPr>
          <p:cNvSpPr txBox="1"/>
          <p:nvPr/>
        </p:nvSpPr>
        <p:spPr>
          <a:xfrm>
            <a:off x="86971" y="71084"/>
            <a:ext cx="928098" cy="230832"/>
          </a:xfrm>
          <a:prstGeom prst="rect">
            <a:avLst/>
          </a:prstGeom>
          <a:noFill/>
        </p:spPr>
        <p:txBody>
          <a:bodyPr wrap="square" rtlCol="0">
            <a:spAutoFit/>
          </a:bodyPr>
          <a:lstStyle/>
          <a:p>
            <a:r>
              <a:rPr kumimoji="1" lang="en-US" altLang="ja-JP" sz="900" dirty="0"/>
              <a:t>Form</a:t>
            </a:r>
            <a:r>
              <a:rPr kumimoji="1" lang="ja-JP" altLang="en-US" sz="900" dirty="0"/>
              <a:t>１ </a:t>
            </a:r>
            <a:r>
              <a:rPr kumimoji="1" lang="en-US" altLang="ja-JP" sz="900" dirty="0"/>
              <a:t>Att.</a:t>
            </a:r>
            <a:r>
              <a:rPr kumimoji="1" lang="ja-JP" altLang="en-US" sz="900" dirty="0"/>
              <a:t>４</a:t>
            </a:r>
          </a:p>
        </p:txBody>
      </p:sp>
    </p:spTree>
    <p:extLst>
      <p:ext uri="{BB962C8B-B14F-4D97-AF65-F5344CB8AC3E}">
        <p14:creationId xmlns:p14="http://schemas.microsoft.com/office/powerpoint/2010/main" val="111839527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ED43869465C374BB2A41EF66AFFEC00" ma:contentTypeVersion="6" ma:contentTypeDescription="新しいドキュメントを作成します。" ma:contentTypeScope="" ma:versionID="99874518a0f7880d5048c3a02073d51c">
  <xsd:schema xmlns:xsd="http://www.w3.org/2001/XMLSchema" xmlns:xs="http://www.w3.org/2001/XMLSchema" xmlns:p="http://schemas.microsoft.com/office/2006/metadata/properties" xmlns:ns2="842d8ca3-5410-4b6a-a367-6fa17f1f095a" xmlns:ns3="57273631-e301-4ff5-a82b-19f44ae40895" targetNamespace="http://schemas.microsoft.com/office/2006/metadata/properties" ma:root="true" ma:fieldsID="4ca92d39b79824cfa67110f21045d320" ns2:_="" ns3:_="">
    <xsd:import namespace="842d8ca3-5410-4b6a-a367-6fa17f1f095a"/>
    <xsd:import namespace="57273631-e301-4ff5-a82b-19f44ae4089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2d8ca3-5410-4b6a-a367-6fa17f1f09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7273631-e301-4ff5-a82b-19f44ae40895"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4C0B08-6749-462B-A8B4-AD61BC9E0800}">
  <ds:schemaRefs>
    <ds:schemaRef ds:uri="http://schemas.microsoft.com/office/infopath/2007/PartnerControls"/>
    <ds:schemaRef ds:uri="http://purl.org/dc/elements/1.1/"/>
    <ds:schemaRef ds:uri="57273631-e301-4ff5-a82b-19f44ae40895"/>
    <ds:schemaRef ds:uri="http://schemas.openxmlformats.org/package/2006/metadata/core-properties"/>
    <ds:schemaRef ds:uri="http://schemas.microsoft.com/office/2006/documentManagement/types"/>
    <ds:schemaRef ds:uri="http://purl.org/dc/terms/"/>
    <ds:schemaRef ds:uri="http://purl.org/dc/dcmitype/"/>
    <ds:schemaRef ds:uri="842d8ca3-5410-4b6a-a367-6fa17f1f095a"/>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A774E393-3D40-47F7-8B5A-323E147B6F23}">
  <ds:schemaRefs>
    <ds:schemaRef ds:uri="http://schemas.microsoft.com/sharepoint/v3/contenttype/forms"/>
  </ds:schemaRefs>
</ds:datastoreItem>
</file>

<file path=customXml/itemProps3.xml><?xml version="1.0" encoding="utf-8"?>
<ds:datastoreItem xmlns:ds="http://schemas.openxmlformats.org/officeDocument/2006/customXml" ds:itemID="{BF87DA70-838F-4377-9020-A70EEE26B7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2d8ca3-5410-4b6a-a367-6fa17f1f095a"/>
    <ds:schemaRef ds:uri="57273631-e301-4ff5-a82b-19f44ae408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603</TotalTime>
  <Words>240</Words>
  <Application>Microsoft Office PowerPoint</Application>
  <PresentationFormat>A4 210 x 297 mm</PresentationFormat>
  <Paragraphs>40</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 Medium</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Kumi_Yasuike</dc:creator>
  <cp:lastModifiedBy>OKAMURA TAKUJI</cp:lastModifiedBy>
  <cp:revision>44</cp:revision>
  <dcterms:created xsi:type="dcterms:W3CDTF">2022-02-21T08:52:39Z</dcterms:created>
  <dcterms:modified xsi:type="dcterms:W3CDTF">2023-03-29T02:44:12Z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0x0101009ED43869465C374BB2A41EF66AFFEC00</vt:lpwstr>
  </property>
  <property fmtid="{D5CDD505-2E9C-101B-9397-08002B2CF9AE}" pid="3" name="MSIP_Label_ea60d57e-af5b-4752-ac57-3e4f28ca11dc_Enabled">
    <vt:lpwstr>true</vt:lpwstr>
  </property>
  <property fmtid="{D5CDD505-2E9C-101B-9397-08002B2CF9AE}" pid="4" name="MSIP_Label_ea60d57e-af5b-4752-ac57-3e4f28ca11dc_SetDate">
    <vt:lpwstr>2023-03-28T05:47:47Z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af4b3411-60ee-47cd-baab-098abfd0ee12</vt:lpwstr>
  </property>
  <property fmtid="{D5CDD505-2E9C-101B-9397-08002B2CF9AE}" pid="9" name="MSIP_Label_ea60d57e-af5b-4752-ac57-3e4f28ca11dc_ContentBits">
    <vt:lpwstr>0</vt:lpwstr>
  </property>
</Properties>
</file>